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modernComment_103_9AA21265.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56" r:id="rId3"/>
    <p:sldId id="257" r:id="rId4"/>
    <p:sldId id="258" r:id="rId5"/>
    <p:sldId id="259" r:id="rId6"/>
    <p:sldId id="260" r:id="rId7"/>
    <p:sldId id="266" r:id="rId8"/>
    <p:sldId id="261" r:id="rId9"/>
    <p:sldId id="263" r:id="rId10"/>
    <p:sldId id="265" r:id="rId11"/>
    <p:sldId id="264"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48A1FD-D821-B20D-2020-AD27F608820F}" name="Elodie Gage" initials="EG" userId="S::egage@netopie.fr::5d8f7c9e-8beb-483c-9423-93a98610412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3A53E0-01F6-0B72-CDE6-9EB71734A94A}" v="56" dt="2023-06-14T14:42:47.551"/>
    <p1510:client id="{B89B98D1-9957-210F-4E15-CF790BF4221B}" v="68" dt="2023-06-14T14:39:23.555"/>
    <p1510:client id="{DA884BB3-09EB-4804-8D69-0362340BC4B5}" v="227" dt="2023-06-14T13:40:35.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10" autoAdjust="0"/>
    <p:restoredTop sz="94660"/>
  </p:normalViewPr>
  <p:slideViewPr>
    <p:cSldViewPr snapToGrid="0">
      <p:cViewPr>
        <p:scale>
          <a:sx n="97" d="100"/>
          <a:sy n="97" d="100"/>
        </p:scale>
        <p:origin x="664"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omments/modernComment_103_9AA21265.xml><?xml version="1.0" encoding="utf-8"?>
<p188:cmLst xmlns:a="http://schemas.openxmlformats.org/drawingml/2006/main" xmlns:r="http://schemas.openxmlformats.org/officeDocument/2006/relationships" xmlns:p188="http://schemas.microsoft.com/office/powerpoint/2018/8/main">
  <p188:cm id="{A742C7BA-2F33-4E15-948F-E3F28DA9A663}" authorId="{BE48A1FD-D821-B20D-2020-AD27F608820F}" created="2023-06-14T12:56:43.758">
    <pc:sldMkLst xmlns:pc="http://schemas.microsoft.com/office/powerpoint/2013/main/command">
      <pc:docMk/>
      <pc:sldMk cId="2594312805" sldId="259"/>
    </pc:sldMkLst>
    <p188:txBody>
      <a:bodyPr/>
      <a:lstStyle/>
      <a:p>
        <a:r>
          <a:rPr lang="fr-FR"/>
          <a:t>Compte tenu de la nature de notre projet et du délai de 3 mois, je recommande d'utiliser une méthodologie de gestion de projet Agile avec des éléments de Scrum. Les méthodologies agiles favorisent l'adaptabilité, la collaboration et le développement itératif, ce qui nous permet de répondre efficacement aux exigences changeantes et de fournir une valeur ajoutée tout au long du projet.</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FD5E6D-DDB5-4F0E-830A-B998F29014DD}"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51528140-B50B-4236-AD29-B66FFD457BEA}">
      <dgm:prSet/>
      <dgm:spPr/>
      <dgm:t>
        <a:bodyPr/>
        <a:lstStyle/>
        <a:p>
          <a:r>
            <a:rPr lang="fr-FR" b="1"/>
            <a:t>Chef de projet </a:t>
          </a:r>
          <a:r>
            <a:rPr lang="fr-FR"/>
            <a:t>: responsable de la gestion globale du projet, de la coordination et de la réussite du projet.</a:t>
          </a:r>
          <a:endParaRPr lang="en-US"/>
        </a:p>
      </dgm:t>
    </dgm:pt>
    <dgm:pt modelId="{0197B48B-BEE9-4C17-852F-7E67BDABA3C7}" type="parTrans" cxnId="{676EA15D-F822-416F-A656-2752EFB01408}">
      <dgm:prSet/>
      <dgm:spPr/>
      <dgm:t>
        <a:bodyPr/>
        <a:lstStyle/>
        <a:p>
          <a:endParaRPr lang="en-US"/>
        </a:p>
      </dgm:t>
    </dgm:pt>
    <dgm:pt modelId="{C3F9A8D1-8667-45A6-8DF8-E952013E3169}" type="sibTrans" cxnId="{676EA15D-F822-416F-A656-2752EFB01408}">
      <dgm:prSet/>
      <dgm:spPr/>
      <dgm:t>
        <a:bodyPr/>
        <a:lstStyle/>
        <a:p>
          <a:endParaRPr lang="en-US"/>
        </a:p>
      </dgm:t>
    </dgm:pt>
    <dgm:pt modelId="{E709CE49-7C81-406E-974D-97AC7ECCE6F1}">
      <dgm:prSet/>
      <dgm:spPr/>
      <dgm:t>
        <a:bodyPr/>
        <a:lstStyle/>
        <a:p>
          <a:r>
            <a:rPr lang="fr-FR" b="1"/>
            <a:t>Développeur Backend</a:t>
          </a:r>
          <a:r>
            <a:rPr lang="fr-FR"/>
            <a:t> : responsable du développement des composants backend du logiciel.</a:t>
          </a:r>
          <a:endParaRPr lang="en-US"/>
        </a:p>
      </dgm:t>
    </dgm:pt>
    <dgm:pt modelId="{F5C36386-DE70-44D7-B753-D4D425F1C174}" type="parTrans" cxnId="{B1652916-7160-4C75-B351-A0C4997569C3}">
      <dgm:prSet/>
      <dgm:spPr/>
      <dgm:t>
        <a:bodyPr/>
        <a:lstStyle/>
        <a:p>
          <a:endParaRPr lang="en-US"/>
        </a:p>
      </dgm:t>
    </dgm:pt>
    <dgm:pt modelId="{C05870F3-69BC-471B-B342-92323A876F1A}" type="sibTrans" cxnId="{B1652916-7160-4C75-B351-A0C4997569C3}">
      <dgm:prSet/>
      <dgm:spPr/>
      <dgm:t>
        <a:bodyPr/>
        <a:lstStyle/>
        <a:p>
          <a:endParaRPr lang="en-US"/>
        </a:p>
      </dgm:t>
    </dgm:pt>
    <dgm:pt modelId="{B395844B-737C-477A-9ED9-DD18A82A59B3}">
      <dgm:prSet/>
      <dgm:spPr/>
      <dgm:t>
        <a:bodyPr/>
        <a:lstStyle/>
        <a:p>
          <a:r>
            <a:rPr lang="fr-FR" b="1"/>
            <a:t>Développeur Frontend</a:t>
          </a:r>
          <a:r>
            <a:rPr lang="fr-FR"/>
            <a:t> : Responsable du développement des composants frontaux du logiciel.</a:t>
          </a:r>
          <a:endParaRPr lang="en-US"/>
        </a:p>
      </dgm:t>
    </dgm:pt>
    <dgm:pt modelId="{615A4FE8-0F52-4995-A28F-C2DDB981C007}" type="parTrans" cxnId="{35B9C519-5B09-4AC6-936F-289901241615}">
      <dgm:prSet/>
      <dgm:spPr/>
      <dgm:t>
        <a:bodyPr/>
        <a:lstStyle/>
        <a:p>
          <a:endParaRPr lang="en-US"/>
        </a:p>
      </dgm:t>
    </dgm:pt>
    <dgm:pt modelId="{30AE30E4-BC44-4930-9ECD-7D684546CC53}" type="sibTrans" cxnId="{35B9C519-5B09-4AC6-936F-289901241615}">
      <dgm:prSet/>
      <dgm:spPr/>
      <dgm:t>
        <a:bodyPr/>
        <a:lstStyle/>
        <a:p>
          <a:endParaRPr lang="en-US"/>
        </a:p>
      </dgm:t>
    </dgm:pt>
    <dgm:pt modelId="{EB3C176E-CF13-4D99-BDE6-14848944B50F}">
      <dgm:prSet/>
      <dgm:spPr/>
      <dgm:t>
        <a:bodyPr/>
        <a:lstStyle/>
        <a:p>
          <a:r>
            <a:rPr lang="fr-FR" b="1"/>
            <a:t>UI/UX Designer</a:t>
          </a:r>
          <a:r>
            <a:rPr lang="fr-FR"/>
            <a:t> : responsable de la conception de l'interface utilisateur et de l'expérience utilisateur du logiciel.</a:t>
          </a:r>
          <a:endParaRPr lang="en-US"/>
        </a:p>
      </dgm:t>
    </dgm:pt>
    <dgm:pt modelId="{9723B423-18F3-4830-AB58-9841563673AC}" type="parTrans" cxnId="{F95FD67C-C440-4C90-986D-EBD151D2FEAF}">
      <dgm:prSet/>
      <dgm:spPr/>
      <dgm:t>
        <a:bodyPr/>
        <a:lstStyle/>
        <a:p>
          <a:endParaRPr lang="en-US"/>
        </a:p>
      </dgm:t>
    </dgm:pt>
    <dgm:pt modelId="{172890D2-6E15-4E72-9A30-89A89F78A66F}" type="sibTrans" cxnId="{F95FD67C-C440-4C90-986D-EBD151D2FEAF}">
      <dgm:prSet/>
      <dgm:spPr/>
      <dgm:t>
        <a:bodyPr/>
        <a:lstStyle/>
        <a:p>
          <a:endParaRPr lang="en-US"/>
        </a:p>
      </dgm:t>
    </dgm:pt>
    <dgm:pt modelId="{DA7FD457-BBD7-4AE0-8625-B269572DBF8F}">
      <dgm:prSet/>
      <dgm:spPr/>
      <dgm:t>
        <a:bodyPr/>
        <a:lstStyle/>
        <a:p>
          <a:r>
            <a:rPr lang="fr-FR" b="1"/>
            <a:t>Testeur Q&amp;A</a:t>
          </a:r>
          <a:r>
            <a:rPr lang="fr-FR"/>
            <a:t> : responsable des tests du logiciel pour garantir la qualité et identifier les problèmes.</a:t>
          </a:r>
          <a:endParaRPr lang="en-US"/>
        </a:p>
      </dgm:t>
    </dgm:pt>
    <dgm:pt modelId="{41654BA6-1E73-465C-9B2B-BC5EF73C4CA3}" type="parTrans" cxnId="{12921949-4B30-45A9-A9D5-0E793CE31468}">
      <dgm:prSet/>
      <dgm:spPr/>
      <dgm:t>
        <a:bodyPr/>
        <a:lstStyle/>
        <a:p>
          <a:endParaRPr lang="en-US"/>
        </a:p>
      </dgm:t>
    </dgm:pt>
    <dgm:pt modelId="{16DB186E-186E-4FA3-B2F5-032B5542F516}" type="sibTrans" cxnId="{12921949-4B30-45A9-A9D5-0E793CE31468}">
      <dgm:prSet/>
      <dgm:spPr/>
      <dgm:t>
        <a:bodyPr/>
        <a:lstStyle/>
        <a:p>
          <a:endParaRPr lang="en-US"/>
        </a:p>
      </dgm:t>
    </dgm:pt>
    <dgm:pt modelId="{5B319D71-7F2C-4F22-9136-3D6EFC88AC9B}">
      <dgm:prSet/>
      <dgm:spPr/>
      <dgm:t>
        <a:bodyPr/>
        <a:lstStyle/>
        <a:p>
          <a:r>
            <a:rPr lang="fr-FR" b="1"/>
            <a:t>StakeHolder</a:t>
          </a:r>
          <a:r>
            <a:rPr lang="fr-FR"/>
            <a:t> :  Vous !</a:t>
          </a:r>
          <a:endParaRPr lang="en-US"/>
        </a:p>
      </dgm:t>
    </dgm:pt>
    <dgm:pt modelId="{6FF5211D-E07C-4003-AB12-19586544D6F2}" type="parTrans" cxnId="{FFB81B72-26D1-440A-BD1A-150B6591E05F}">
      <dgm:prSet/>
      <dgm:spPr/>
      <dgm:t>
        <a:bodyPr/>
        <a:lstStyle/>
        <a:p>
          <a:endParaRPr lang="en-US"/>
        </a:p>
      </dgm:t>
    </dgm:pt>
    <dgm:pt modelId="{DED14A82-307A-4000-BA4E-4E39A2E12439}" type="sibTrans" cxnId="{FFB81B72-26D1-440A-BD1A-150B6591E05F}">
      <dgm:prSet/>
      <dgm:spPr/>
      <dgm:t>
        <a:bodyPr/>
        <a:lstStyle/>
        <a:p>
          <a:endParaRPr lang="en-US"/>
        </a:p>
      </dgm:t>
    </dgm:pt>
    <dgm:pt modelId="{4AB49C52-1014-4C7A-A798-317D57588252}" type="pres">
      <dgm:prSet presAssocID="{0EFD5E6D-DDB5-4F0E-830A-B998F29014DD}" presName="diagram" presStyleCnt="0">
        <dgm:presLayoutVars>
          <dgm:dir/>
          <dgm:resizeHandles val="exact"/>
        </dgm:presLayoutVars>
      </dgm:prSet>
      <dgm:spPr/>
    </dgm:pt>
    <dgm:pt modelId="{236E5313-C696-45F7-A95B-A501607ABE08}" type="pres">
      <dgm:prSet presAssocID="{51528140-B50B-4236-AD29-B66FFD457BEA}" presName="node" presStyleLbl="node1" presStyleIdx="0" presStyleCnt="6">
        <dgm:presLayoutVars>
          <dgm:bulletEnabled val="1"/>
        </dgm:presLayoutVars>
      </dgm:prSet>
      <dgm:spPr/>
    </dgm:pt>
    <dgm:pt modelId="{DA4E1046-719B-401D-8816-9AF4B5F62E23}" type="pres">
      <dgm:prSet presAssocID="{C3F9A8D1-8667-45A6-8DF8-E952013E3169}" presName="sibTrans" presStyleCnt="0"/>
      <dgm:spPr/>
    </dgm:pt>
    <dgm:pt modelId="{992C09A6-AC81-40BC-B3A7-D179ACB176BA}" type="pres">
      <dgm:prSet presAssocID="{E709CE49-7C81-406E-974D-97AC7ECCE6F1}" presName="node" presStyleLbl="node1" presStyleIdx="1" presStyleCnt="6">
        <dgm:presLayoutVars>
          <dgm:bulletEnabled val="1"/>
        </dgm:presLayoutVars>
      </dgm:prSet>
      <dgm:spPr/>
    </dgm:pt>
    <dgm:pt modelId="{1407E80C-61A1-4012-AAB5-758473B1A1E4}" type="pres">
      <dgm:prSet presAssocID="{C05870F3-69BC-471B-B342-92323A876F1A}" presName="sibTrans" presStyleCnt="0"/>
      <dgm:spPr/>
    </dgm:pt>
    <dgm:pt modelId="{670A2F55-2783-449C-853E-E4C1F922D2E5}" type="pres">
      <dgm:prSet presAssocID="{B395844B-737C-477A-9ED9-DD18A82A59B3}" presName="node" presStyleLbl="node1" presStyleIdx="2" presStyleCnt="6">
        <dgm:presLayoutVars>
          <dgm:bulletEnabled val="1"/>
        </dgm:presLayoutVars>
      </dgm:prSet>
      <dgm:spPr/>
    </dgm:pt>
    <dgm:pt modelId="{2A4F29CB-C539-43B0-AEA1-513F81CB4481}" type="pres">
      <dgm:prSet presAssocID="{30AE30E4-BC44-4930-9ECD-7D684546CC53}" presName="sibTrans" presStyleCnt="0"/>
      <dgm:spPr/>
    </dgm:pt>
    <dgm:pt modelId="{85E87148-8BCF-41AE-8DB4-7B4E51668019}" type="pres">
      <dgm:prSet presAssocID="{EB3C176E-CF13-4D99-BDE6-14848944B50F}" presName="node" presStyleLbl="node1" presStyleIdx="3" presStyleCnt="6">
        <dgm:presLayoutVars>
          <dgm:bulletEnabled val="1"/>
        </dgm:presLayoutVars>
      </dgm:prSet>
      <dgm:spPr/>
    </dgm:pt>
    <dgm:pt modelId="{BF976C89-F674-4E05-8BD7-84B125FA25C7}" type="pres">
      <dgm:prSet presAssocID="{172890D2-6E15-4E72-9A30-89A89F78A66F}" presName="sibTrans" presStyleCnt="0"/>
      <dgm:spPr/>
    </dgm:pt>
    <dgm:pt modelId="{F790BA88-63A4-43F5-AAAE-F84A3E47FA75}" type="pres">
      <dgm:prSet presAssocID="{DA7FD457-BBD7-4AE0-8625-B269572DBF8F}" presName="node" presStyleLbl="node1" presStyleIdx="4" presStyleCnt="6">
        <dgm:presLayoutVars>
          <dgm:bulletEnabled val="1"/>
        </dgm:presLayoutVars>
      </dgm:prSet>
      <dgm:spPr/>
    </dgm:pt>
    <dgm:pt modelId="{DB5A20E0-8EC7-42E3-85A3-5B26761BB6FC}" type="pres">
      <dgm:prSet presAssocID="{16DB186E-186E-4FA3-B2F5-032B5542F516}" presName="sibTrans" presStyleCnt="0"/>
      <dgm:spPr/>
    </dgm:pt>
    <dgm:pt modelId="{12D25F53-8A7B-4F02-92FA-4296F321B4FD}" type="pres">
      <dgm:prSet presAssocID="{5B319D71-7F2C-4F22-9136-3D6EFC88AC9B}" presName="node" presStyleLbl="node1" presStyleIdx="5" presStyleCnt="6">
        <dgm:presLayoutVars>
          <dgm:bulletEnabled val="1"/>
        </dgm:presLayoutVars>
      </dgm:prSet>
      <dgm:spPr/>
    </dgm:pt>
  </dgm:ptLst>
  <dgm:cxnLst>
    <dgm:cxn modelId="{B1652916-7160-4C75-B351-A0C4997569C3}" srcId="{0EFD5E6D-DDB5-4F0E-830A-B998F29014DD}" destId="{E709CE49-7C81-406E-974D-97AC7ECCE6F1}" srcOrd="1" destOrd="0" parTransId="{F5C36386-DE70-44D7-B753-D4D425F1C174}" sibTransId="{C05870F3-69BC-471B-B342-92323A876F1A}"/>
    <dgm:cxn modelId="{35B9C519-5B09-4AC6-936F-289901241615}" srcId="{0EFD5E6D-DDB5-4F0E-830A-B998F29014DD}" destId="{B395844B-737C-477A-9ED9-DD18A82A59B3}" srcOrd="2" destOrd="0" parTransId="{615A4FE8-0F52-4995-A28F-C2DDB981C007}" sibTransId="{30AE30E4-BC44-4930-9ECD-7D684546CC53}"/>
    <dgm:cxn modelId="{1501E81E-8792-42E3-9B40-920423EE2B70}" type="presOf" srcId="{EB3C176E-CF13-4D99-BDE6-14848944B50F}" destId="{85E87148-8BCF-41AE-8DB4-7B4E51668019}" srcOrd="0" destOrd="0" presId="urn:microsoft.com/office/officeart/2005/8/layout/default"/>
    <dgm:cxn modelId="{7C34B42D-41C0-4F57-8BE9-BE2B55905E68}" type="presOf" srcId="{DA7FD457-BBD7-4AE0-8625-B269572DBF8F}" destId="{F790BA88-63A4-43F5-AAAE-F84A3E47FA75}" srcOrd="0" destOrd="0" presId="urn:microsoft.com/office/officeart/2005/8/layout/default"/>
    <dgm:cxn modelId="{12921949-4B30-45A9-A9D5-0E793CE31468}" srcId="{0EFD5E6D-DDB5-4F0E-830A-B998F29014DD}" destId="{DA7FD457-BBD7-4AE0-8625-B269572DBF8F}" srcOrd="4" destOrd="0" parTransId="{41654BA6-1E73-465C-9B2B-BC5EF73C4CA3}" sibTransId="{16DB186E-186E-4FA3-B2F5-032B5542F516}"/>
    <dgm:cxn modelId="{676EA15D-F822-416F-A656-2752EFB01408}" srcId="{0EFD5E6D-DDB5-4F0E-830A-B998F29014DD}" destId="{51528140-B50B-4236-AD29-B66FFD457BEA}" srcOrd="0" destOrd="0" parTransId="{0197B48B-BEE9-4C17-852F-7E67BDABA3C7}" sibTransId="{C3F9A8D1-8667-45A6-8DF8-E952013E3169}"/>
    <dgm:cxn modelId="{9122C75E-6C5B-4310-B517-C5A9A160F9A6}" type="presOf" srcId="{0EFD5E6D-DDB5-4F0E-830A-B998F29014DD}" destId="{4AB49C52-1014-4C7A-A798-317D57588252}" srcOrd="0" destOrd="0" presId="urn:microsoft.com/office/officeart/2005/8/layout/default"/>
    <dgm:cxn modelId="{FFB81B72-26D1-440A-BD1A-150B6591E05F}" srcId="{0EFD5E6D-DDB5-4F0E-830A-B998F29014DD}" destId="{5B319D71-7F2C-4F22-9136-3D6EFC88AC9B}" srcOrd="5" destOrd="0" parTransId="{6FF5211D-E07C-4003-AB12-19586544D6F2}" sibTransId="{DED14A82-307A-4000-BA4E-4E39A2E12439}"/>
    <dgm:cxn modelId="{F95FD67C-C440-4C90-986D-EBD151D2FEAF}" srcId="{0EFD5E6D-DDB5-4F0E-830A-B998F29014DD}" destId="{EB3C176E-CF13-4D99-BDE6-14848944B50F}" srcOrd="3" destOrd="0" parTransId="{9723B423-18F3-4830-AB58-9841563673AC}" sibTransId="{172890D2-6E15-4E72-9A30-89A89F78A66F}"/>
    <dgm:cxn modelId="{D61A808D-B2C9-401D-B380-CC04CE14F0B7}" type="presOf" srcId="{E709CE49-7C81-406E-974D-97AC7ECCE6F1}" destId="{992C09A6-AC81-40BC-B3A7-D179ACB176BA}" srcOrd="0" destOrd="0" presId="urn:microsoft.com/office/officeart/2005/8/layout/default"/>
    <dgm:cxn modelId="{F54CFEB9-ED65-4E59-A3C8-741D148A6619}" type="presOf" srcId="{B395844B-737C-477A-9ED9-DD18A82A59B3}" destId="{670A2F55-2783-449C-853E-E4C1F922D2E5}" srcOrd="0" destOrd="0" presId="urn:microsoft.com/office/officeart/2005/8/layout/default"/>
    <dgm:cxn modelId="{C1D428C2-1B2C-49BF-9643-63489AACF47B}" type="presOf" srcId="{51528140-B50B-4236-AD29-B66FFD457BEA}" destId="{236E5313-C696-45F7-A95B-A501607ABE08}" srcOrd="0" destOrd="0" presId="urn:microsoft.com/office/officeart/2005/8/layout/default"/>
    <dgm:cxn modelId="{E62986EE-6B03-41B1-A97B-60423AB2DE56}" type="presOf" srcId="{5B319D71-7F2C-4F22-9136-3D6EFC88AC9B}" destId="{12D25F53-8A7B-4F02-92FA-4296F321B4FD}" srcOrd="0" destOrd="0" presId="urn:microsoft.com/office/officeart/2005/8/layout/default"/>
    <dgm:cxn modelId="{F2634D13-BFAA-4E7C-8600-40C47F9614B3}" type="presParOf" srcId="{4AB49C52-1014-4C7A-A798-317D57588252}" destId="{236E5313-C696-45F7-A95B-A501607ABE08}" srcOrd="0" destOrd="0" presId="urn:microsoft.com/office/officeart/2005/8/layout/default"/>
    <dgm:cxn modelId="{2456F3DD-F539-4810-A9F9-9EFF89B98F8D}" type="presParOf" srcId="{4AB49C52-1014-4C7A-A798-317D57588252}" destId="{DA4E1046-719B-401D-8816-9AF4B5F62E23}" srcOrd="1" destOrd="0" presId="urn:microsoft.com/office/officeart/2005/8/layout/default"/>
    <dgm:cxn modelId="{F231B771-00FA-4DC9-BAEB-D4A41B7F6CE0}" type="presParOf" srcId="{4AB49C52-1014-4C7A-A798-317D57588252}" destId="{992C09A6-AC81-40BC-B3A7-D179ACB176BA}" srcOrd="2" destOrd="0" presId="urn:microsoft.com/office/officeart/2005/8/layout/default"/>
    <dgm:cxn modelId="{71552F3E-61A8-4A47-B778-4226495FE310}" type="presParOf" srcId="{4AB49C52-1014-4C7A-A798-317D57588252}" destId="{1407E80C-61A1-4012-AAB5-758473B1A1E4}" srcOrd="3" destOrd="0" presId="urn:microsoft.com/office/officeart/2005/8/layout/default"/>
    <dgm:cxn modelId="{1A7C4B67-532F-40F8-BA87-8B7FA1DE92B1}" type="presParOf" srcId="{4AB49C52-1014-4C7A-A798-317D57588252}" destId="{670A2F55-2783-449C-853E-E4C1F922D2E5}" srcOrd="4" destOrd="0" presId="urn:microsoft.com/office/officeart/2005/8/layout/default"/>
    <dgm:cxn modelId="{A76A1A86-FFDB-4094-94D7-BF6A36D9A949}" type="presParOf" srcId="{4AB49C52-1014-4C7A-A798-317D57588252}" destId="{2A4F29CB-C539-43B0-AEA1-513F81CB4481}" srcOrd="5" destOrd="0" presId="urn:microsoft.com/office/officeart/2005/8/layout/default"/>
    <dgm:cxn modelId="{B664BC24-E643-4E68-ABA2-FD6F43769F86}" type="presParOf" srcId="{4AB49C52-1014-4C7A-A798-317D57588252}" destId="{85E87148-8BCF-41AE-8DB4-7B4E51668019}" srcOrd="6" destOrd="0" presId="urn:microsoft.com/office/officeart/2005/8/layout/default"/>
    <dgm:cxn modelId="{2E0A7427-1EAE-4A5C-BFE6-E2511913AEE9}" type="presParOf" srcId="{4AB49C52-1014-4C7A-A798-317D57588252}" destId="{BF976C89-F674-4E05-8BD7-84B125FA25C7}" srcOrd="7" destOrd="0" presId="urn:microsoft.com/office/officeart/2005/8/layout/default"/>
    <dgm:cxn modelId="{FA4EC201-083E-4536-9DCE-8A31434CC5F8}" type="presParOf" srcId="{4AB49C52-1014-4C7A-A798-317D57588252}" destId="{F790BA88-63A4-43F5-AAAE-F84A3E47FA75}" srcOrd="8" destOrd="0" presId="urn:microsoft.com/office/officeart/2005/8/layout/default"/>
    <dgm:cxn modelId="{AE2E161C-9AC6-48FB-83C3-CB5176626AFB}" type="presParOf" srcId="{4AB49C52-1014-4C7A-A798-317D57588252}" destId="{DB5A20E0-8EC7-42E3-85A3-5B26761BB6FC}" srcOrd="9" destOrd="0" presId="urn:microsoft.com/office/officeart/2005/8/layout/default"/>
    <dgm:cxn modelId="{5E21C558-9B24-4A79-A6B6-17B25A67A590}" type="presParOf" srcId="{4AB49C52-1014-4C7A-A798-317D57588252}" destId="{12D25F53-8A7B-4F02-92FA-4296F321B4F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E5313-C696-45F7-A95B-A501607ABE08}">
      <dsp:nvSpPr>
        <dsp:cNvPr id="0" name=""/>
        <dsp:cNvSpPr/>
      </dsp:nvSpPr>
      <dsp:spPr>
        <a:xfrm>
          <a:off x="0" y="42780"/>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a:t>Chef de projet </a:t>
          </a:r>
          <a:r>
            <a:rPr lang="fr-FR" sz="2100" kern="1200"/>
            <a:t>: responsable de la gestion globale du projet, de la coordination et de la réussite du projet.</a:t>
          </a:r>
          <a:endParaRPr lang="en-US" sz="2100" kern="1200"/>
        </a:p>
      </dsp:txBody>
      <dsp:txXfrm>
        <a:off x="0" y="42780"/>
        <a:ext cx="3286125" cy="1971675"/>
      </dsp:txXfrm>
    </dsp:sp>
    <dsp:sp modelId="{992C09A6-AC81-40BC-B3A7-D179ACB176BA}">
      <dsp:nvSpPr>
        <dsp:cNvPr id="0" name=""/>
        <dsp:cNvSpPr/>
      </dsp:nvSpPr>
      <dsp:spPr>
        <a:xfrm>
          <a:off x="3614737" y="42780"/>
          <a:ext cx="3286125" cy="1971675"/>
        </a:xfrm>
        <a:prstGeom prst="rect">
          <a:avLst/>
        </a:prstGeom>
        <a:solidFill>
          <a:schemeClr val="accent5">
            <a:hueOff val="302753"/>
            <a:satOff val="893"/>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a:t>Développeur Backend</a:t>
          </a:r>
          <a:r>
            <a:rPr lang="fr-FR" sz="2100" kern="1200"/>
            <a:t> : responsable du développement des composants backend du logiciel.</a:t>
          </a:r>
          <a:endParaRPr lang="en-US" sz="2100" kern="1200"/>
        </a:p>
      </dsp:txBody>
      <dsp:txXfrm>
        <a:off x="3614737" y="42780"/>
        <a:ext cx="3286125" cy="1971675"/>
      </dsp:txXfrm>
    </dsp:sp>
    <dsp:sp modelId="{670A2F55-2783-449C-853E-E4C1F922D2E5}">
      <dsp:nvSpPr>
        <dsp:cNvPr id="0" name=""/>
        <dsp:cNvSpPr/>
      </dsp:nvSpPr>
      <dsp:spPr>
        <a:xfrm>
          <a:off x="7229475" y="42780"/>
          <a:ext cx="3286125" cy="1971675"/>
        </a:xfrm>
        <a:prstGeom prst="rect">
          <a:avLst/>
        </a:prstGeom>
        <a:solidFill>
          <a:schemeClr val="accent5">
            <a:hueOff val="605506"/>
            <a:satOff val="1785"/>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a:t>Développeur Frontend</a:t>
          </a:r>
          <a:r>
            <a:rPr lang="fr-FR" sz="2100" kern="1200"/>
            <a:t> : Responsable du développement des composants frontaux du logiciel.</a:t>
          </a:r>
          <a:endParaRPr lang="en-US" sz="2100" kern="1200"/>
        </a:p>
      </dsp:txBody>
      <dsp:txXfrm>
        <a:off x="7229475" y="42780"/>
        <a:ext cx="3286125" cy="1971675"/>
      </dsp:txXfrm>
    </dsp:sp>
    <dsp:sp modelId="{85E87148-8BCF-41AE-8DB4-7B4E51668019}">
      <dsp:nvSpPr>
        <dsp:cNvPr id="0" name=""/>
        <dsp:cNvSpPr/>
      </dsp:nvSpPr>
      <dsp:spPr>
        <a:xfrm>
          <a:off x="0" y="2343068"/>
          <a:ext cx="3286125" cy="1971675"/>
        </a:xfrm>
        <a:prstGeom prst="rect">
          <a:avLst/>
        </a:prstGeom>
        <a:solidFill>
          <a:schemeClr val="accent5">
            <a:hueOff val="908260"/>
            <a:satOff val="267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a:t>UI/UX Designer</a:t>
          </a:r>
          <a:r>
            <a:rPr lang="fr-FR" sz="2100" kern="1200"/>
            <a:t> : responsable de la conception de l'interface utilisateur et de l'expérience utilisateur du logiciel.</a:t>
          </a:r>
          <a:endParaRPr lang="en-US" sz="2100" kern="1200"/>
        </a:p>
      </dsp:txBody>
      <dsp:txXfrm>
        <a:off x="0" y="2343068"/>
        <a:ext cx="3286125" cy="1971675"/>
      </dsp:txXfrm>
    </dsp:sp>
    <dsp:sp modelId="{F790BA88-63A4-43F5-AAAE-F84A3E47FA75}">
      <dsp:nvSpPr>
        <dsp:cNvPr id="0" name=""/>
        <dsp:cNvSpPr/>
      </dsp:nvSpPr>
      <dsp:spPr>
        <a:xfrm>
          <a:off x="3614737" y="2343068"/>
          <a:ext cx="3286125" cy="1971675"/>
        </a:xfrm>
        <a:prstGeom prst="rect">
          <a:avLst/>
        </a:prstGeom>
        <a:solidFill>
          <a:schemeClr val="accent5">
            <a:hueOff val="1211013"/>
            <a:satOff val="3570"/>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a:t>Testeur Q&amp;A</a:t>
          </a:r>
          <a:r>
            <a:rPr lang="fr-FR" sz="2100" kern="1200"/>
            <a:t> : responsable des tests du logiciel pour garantir la qualité et identifier les problèmes.</a:t>
          </a:r>
          <a:endParaRPr lang="en-US" sz="2100" kern="1200"/>
        </a:p>
      </dsp:txBody>
      <dsp:txXfrm>
        <a:off x="3614737" y="2343068"/>
        <a:ext cx="3286125" cy="1971675"/>
      </dsp:txXfrm>
    </dsp:sp>
    <dsp:sp modelId="{12D25F53-8A7B-4F02-92FA-4296F321B4FD}">
      <dsp:nvSpPr>
        <dsp:cNvPr id="0" name=""/>
        <dsp:cNvSpPr/>
      </dsp:nvSpPr>
      <dsp:spPr>
        <a:xfrm>
          <a:off x="7229475" y="2343068"/>
          <a:ext cx="3286125" cy="1971675"/>
        </a:xfrm>
        <a:prstGeom prst="rect">
          <a:avLst/>
        </a:prstGeom>
        <a:solidFill>
          <a:schemeClr val="accent5">
            <a:hueOff val="1513766"/>
            <a:satOff val="4463"/>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b="1" kern="1200"/>
            <a:t>StakeHolder</a:t>
          </a:r>
          <a:r>
            <a:rPr lang="fr-FR" sz="2100" kern="1200"/>
            <a:t> :  Vous !</a:t>
          </a:r>
          <a:endParaRPr lang="en-US" sz="2100" kern="1200"/>
        </a:p>
      </dsp:txBody>
      <dsp:txXfrm>
        <a:off x="7229475" y="2343068"/>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6/27/23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53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6/27/23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505688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6/27/23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10037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6/27/23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400896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6/27/23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66576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6/27/23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351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6/27/23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360739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6/27/23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9302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6/27/23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6/27/23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102403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6/27/23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72144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6/27/23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174951712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microsoft.com/office/2018/10/relationships/comments" Target="../comments/modernComment_103_9AA2126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fférents graphiques dessinés à la main">
            <a:extLst>
              <a:ext uri="{FF2B5EF4-FFF2-40B4-BE49-F238E27FC236}">
                <a16:creationId xmlns:a16="http://schemas.microsoft.com/office/drawing/2014/main" id="{584F4D66-7E31-B0D2-B684-4D170FCB7E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fr-FR" sz="3600" dirty="0">
                <a:solidFill>
                  <a:schemeClr val="bg1"/>
                </a:solidFill>
                <a:ea typeface="Calibri Light"/>
                <a:cs typeface="Calibri Light"/>
              </a:rPr>
              <a:t>OC PIZZA </a:t>
            </a:r>
          </a:p>
        </p:txBody>
      </p:sp>
      <p:sp>
        <p:nvSpPr>
          <p:cNvPr id="3" name="Sous-titre 2"/>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fr-FR" sz="1800" dirty="0">
                <a:solidFill>
                  <a:schemeClr val="bg1"/>
                </a:solidFill>
              </a:rPr>
              <a:t>Présentation de la solution technique</a:t>
            </a: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1B0549EF-E3A5-48D7-9134-A4E08C0E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0">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8398" y="-4818940"/>
            <a:ext cx="167069" cy="1051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 capture d’écran, nombre, Police&#10;&#10;Description générée automatiquement">
            <a:extLst>
              <a:ext uri="{FF2B5EF4-FFF2-40B4-BE49-F238E27FC236}">
                <a16:creationId xmlns:a16="http://schemas.microsoft.com/office/drawing/2014/main" id="{66CC50D4-2394-74B8-BB6A-149B76E3C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209" y="666371"/>
            <a:ext cx="11286127" cy="4833967"/>
          </a:xfrm>
        </p:spPr>
      </p:pic>
    </p:spTree>
    <p:extLst>
      <p:ext uri="{BB962C8B-B14F-4D97-AF65-F5344CB8AC3E}">
        <p14:creationId xmlns:p14="http://schemas.microsoft.com/office/powerpoint/2010/main" val="322356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0" descr="Rouleaux de plans">
            <a:extLst>
              <a:ext uri="{FF2B5EF4-FFF2-40B4-BE49-F238E27FC236}">
                <a16:creationId xmlns:a16="http://schemas.microsoft.com/office/drawing/2014/main" id="{A487B838-C953-AF8D-FDB7-26C99D987D75}"/>
              </a:ext>
            </a:extLst>
          </p:cNvPr>
          <p:cNvPicPr>
            <a:picLocks noChangeAspect="1"/>
          </p:cNvPicPr>
          <p:nvPr/>
        </p:nvPicPr>
        <p:blipFill rotWithShape="1">
          <a:blip r:embed="rId2"/>
          <a:srcRect l="15628" r="-1" b="-1"/>
          <a:stretch/>
        </p:blipFill>
        <p:spPr>
          <a:xfrm>
            <a:off x="3523488" y="10"/>
            <a:ext cx="8668512" cy="6857990"/>
          </a:xfrm>
          <a:prstGeom prst="rect">
            <a:avLst/>
          </a:prstGeom>
        </p:spPr>
      </p:pic>
      <p:sp>
        <p:nvSpPr>
          <p:cNvPr id="40" name="Rectangle 3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3542BDA-0804-827F-E460-8731874E8C4A}"/>
              </a:ext>
            </a:extLst>
          </p:cNvPr>
          <p:cNvSpPr>
            <a:spLocks noGrp="1"/>
          </p:cNvSpPr>
          <p:nvPr>
            <p:ph type="title"/>
          </p:nvPr>
        </p:nvSpPr>
        <p:spPr>
          <a:xfrm>
            <a:off x="371094" y="1161288"/>
            <a:ext cx="3918929" cy="1124712"/>
          </a:xfrm>
        </p:spPr>
        <p:txBody>
          <a:bodyPr anchor="b">
            <a:noAutofit/>
          </a:bodyPr>
          <a:lstStyle/>
          <a:p>
            <a:r>
              <a:rPr lang="fr-FR" sz="5400" dirty="0"/>
              <a:t>OC PIZZA</a:t>
            </a:r>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B5C99B3D-A5E0-9A98-5E3B-0116387E284C}"/>
              </a:ext>
            </a:extLst>
          </p:cNvPr>
          <p:cNvSpPr>
            <a:spLocks noGrp="1"/>
          </p:cNvSpPr>
          <p:nvPr>
            <p:ph idx="1"/>
          </p:nvPr>
        </p:nvSpPr>
        <p:spPr>
          <a:xfrm>
            <a:off x="371094" y="2718054"/>
            <a:ext cx="4473048" cy="3207258"/>
          </a:xfrm>
        </p:spPr>
        <p:txBody>
          <a:bodyPr vert="horz" lIns="91440" tIns="45720" rIns="91440" bIns="45720" rtlCol="0" anchor="t">
            <a:normAutofit/>
          </a:bodyPr>
          <a:lstStyle/>
          <a:p>
            <a:r>
              <a:rPr lang="fr-FR" sz="2800" dirty="0"/>
              <a:t>Méthodologie de projet recommandée </a:t>
            </a:r>
          </a:p>
          <a:p>
            <a:r>
              <a:rPr lang="fr-FR" sz="2800" dirty="0" err="1"/>
              <a:t>Macroplanning</a:t>
            </a:r>
            <a:r>
              <a:rPr lang="fr-FR" sz="2800" dirty="0"/>
              <a:t> du projet sous forme de GANTT </a:t>
            </a:r>
          </a:p>
          <a:p>
            <a:r>
              <a:rPr lang="fr-FR" sz="2800"/>
              <a:t>Une matrice RACI </a:t>
            </a:r>
          </a:p>
          <a:p>
            <a:pPr marL="0" indent="0">
              <a:buNone/>
            </a:pPr>
            <a:endParaRPr lang="fr-FR" sz="2800"/>
          </a:p>
        </p:txBody>
      </p:sp>
    </p:spTree>
    <p:extLst>
      <p:ext uri="{BB962C8B-B14F-4D97-AF65-F5344CB8AC3E}">
        <p14:creationId xmlns:p14="http://schemas.microsoft.com/office/powerpoint/2010/main" val="24212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die im Notizbuch schreibt">
            <a:extLst>
              <a:ext uri="{FF2B5EF4-FFF2-40B4-BE49-F238E27FC236}">
                <a16:creationId xmlns:a16="http://schemas.microsoft.com/office/drawing/2014/main" id="{2CF4C729-B643-D7EB-CEDC-E13F8373EA0B}"/>
              </a:ext>
            </a:extLst>
          </p:cNvPr>
          <p:cNvPicPr>
            <a:picLocks noChangeAspect="1"/>
          </p:cNvPicPr>
          <p:nvPr/>
        </p:nvPicPr>
        <p:blipFill rotWithShape="1">
          <a:blip r:embed="rId2"/>
          <a:srcRect t="16491" b="12531"/>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F8726F0-AC69-893D-403E-D0AE8064FAD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0">
                <a:solidFill>
                  <a:schemeClr val="bg1"/>
                </a:solidFill>
              </a:rPr>
              <a:t>Méthodologie de projet</a:t>
            </a:r>
            <a:endParaRPr lang="en-US" sz="6600">
              <a:solidFill>
                <a:schemeClr val="bg1"/>
              </a:solidFill>
            </a:endParaRPr>
          </a:p>
        </p:txBody>
      </p:sp>
    </p:spTree>
    <p:extLst>
      <p:ext uri="{BB962C8B-B14F-4D97-AF65-F5344CB8AC3E}">
        <p14:creationId xmlns:p14="http://schemas.microsoft.com/office/powerpoint/2010/main" val="3703599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086F0FD-D971-BE58-32A5-EB015E267342}"/>
              </a:ext>
            </a:extLst>
          </p:cNvPr>
          <p:cNvSpPr>
            <a:spLocks noGrp="1"/>
          </p:cNvSpPr>
          <p:nvPr>
            <p:ph type="title"/>
          </p:nvPr>
        </p:nvSpPr>
        <p:spPr>
          <a:xfrm>
            <a:off x="5080216" y="1076324"/>
            <a:ext cx="6272784" cy="1535051"/>
          </a:xfrm>
        </p:spPr>
        <p:txBody>
          <a:bodyPr anchor="b">
            <a:normAutofit/>
          </a:bodyPr>
          <a:lstStyle/>
          <a:p>
            <a:r>
              <a:rPr lang="fr-FR" sz="5200"/>
              <a:t>AGILE  &amp; SCRUM </a:t>
            </a:r>
          </a:p>
        </p:txBody>
      </p:sp>
      <p:pic>
        <p:nvPicPr>
          <p:cNvPr id="5" name="Picture 4" descr="Ampoules blanches avec une ampoule jaune qui se démarque">
            <a:extLst>
              <a:ext uri="{FF2B5EF4-FFF2-40B4-BE49-F238E27FC236}">
                <a16:creationId xmlns:a16="http://schemas.microsoft.com/office/drawing/2014/main" id="{14191098-A6F2-9499-5F29-997422135656}"/>
              </a:ext>
            </a:extLst>
          </p:cNvPr>
          <p:cNvPicPr>
            <a:picLocks noChangeAspect="1"/>
          </p:cNvPicPr>
          <p:nvPr/>
        </p:nvPicPr>
        <p:blipFill rotWithShape="1">
          <a:blip r:embed="rId3"/>
          <a:srcRect l="38062" r="18151" b="-3"/>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89F2DEB-C56D-25E3-09FB-7DE47FDAF1D1}"/>
              </a:ext>
            </a:extLst>
          </p:cNvPr>
          <p:cNvSpPr>
            <a:spLocks noGrp="1"/>
          </p:cNvSpPr>
          <p:nvPr>
            <p:ph idx="1"/>
          </p:nvPr>
        </p:nvSpPr>
        <p:spPr>
          <a:xfrm>
            <a:off x="5089565" y="3351276"/>
            <a:ext cx="6263435" cy="478913"/>
          </a:xfrm>
        </p:spPr>
        <p:txBody>
          <a:bodyPr vert="horz" lIns="91440" tIns="45720" rIns="91440" bIns="45720" rtlCol="0" anchor="t">
            <a:normAutofit/>
          </a:bodyPr>
          <a:lstStyle/>
          <a:p>
            <a:r>
              <a:rPr lang="fr-FR" sz="1800" dirty="0">
                <a:ea typeface="+mn-lt"/>
                <a:cs typeface="+mn-lt"/>
              </a:rPr>
              <a:t> L'adaptabilité</a:t>
            </a:r>
          </a:p>
          <a:p>
            <a:endParaRPr lang="fr-FR" sz="1800">
              <a:ea typeface="+mn-lt"/>
              <a:cs typeface="+mn-lt"/>
            </a:endParaRPr>
          </a:p>
          <a:p>
            <a:endParaRPr lang="fr-FR" sz="1800" dirty="0"/>
          </a:p>
        </p:txBody>
      </p:sp>
      <p:sp>
        <p:nvSpPr>
          <p:cNvPr id="6" name="Espace réservé du contenu 2">
            <a:extLst>
              <a:ext uri="{FF2B5EF4-FFF2-40B4-BE49-F238E27FC236}">
                <a16:creationId xmlns:a16="http://schemas.microsoft.com/office/drawing/2014/main" id="{2B0D7061-F9D4-26C0-9825-4F5A6464E461}"/>
              </a:ext>
            </a:extLst>
          </p:cNvPr>
          <p:cNvSpPr txBox="1">
            <a:spLocks/>
          </p:cNvSpPr>
          <p:nvPr/>
        </p:nvSpPr>
        <p:spPr>
          <a:xfrm>
            <a:off x="5097045" y="4120756"/>
            <a:ext cx="6263435" cy="47891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ea typeface="+mn-lt"/>
                <a:cs typeface="+mn-lt"/>
              </a:rPr>
              <a:t>La collaboration </a:t>
            </a:r>
            <a:endParaRPr lang="fr-FR"/>
          </a:p>
          <a:p>
            <a:endParaRPr lang="fr-FR" sz="1800" dirty="0">
              <a:ea typeface="+mn-lt"/>
              <a:cs typeface="+mn-lt"/>
            </a:endParaRPr>
          </a:p>
          <a:p>
            <a:endParaRPr lang="fr-FR" sz="1800">
              <a:ea typeface="+mn-lt"/>
              <a:cs typeface="+mn-lt"/>
            </a:endParaRPr>
          </a:p>
          <a:p>
            <a:endParaRPr lang="fr-FR" sz="1800" dirty="0"/>
          </a:p>
        </p:txBody>
      </p:sp>
      <p:sp>
        <p:nvSpPr>
          <p:cNvPr id="8" name="Espace réservé du contenu 2">
            <a:extLst>
              <a:ext uri="{FF2B5EF4-FFF2-40B4-BE49-F238E27FC236}">
                <a16:creationId xmlns:a16="http://schemas.microsoft.com/office/drawing/2014/main" id="{EB59E805-5137-8F0F-C908-20BE124CE56A}"/>
              </a:ext>
            </a:extLst>
          </p:cNvPr>
          <p:cNvSpPr txBox="1">
            <a:spLocks/>
          </p:cNvSpPr>
          <p:nvPr/>
        </p:nvSpPr>
        <p:spPr>
          <a:xfrm>
            <a:off x="5099850" y="4852837"/>
            <a:ext cx="6263435" cy="47891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ea typeface="+mn-lt"/>
                <a:cs typeface="+mn-lt"/>
              </a:rPr>
              <a:t>Le développement itératif </a:t>
            </a:r>
          </a:p>
          <a:p>
            <a:endParaRPr lang="fr-FR" sz="1800">
              <a:ea typeface="+mn-lt"/>
              <a:cs typeface="+mn-lt"/>
            </a:endParaRPr>
          </a:p>
          <a:p>
            <a:endParaRPr lang="fr-FR" sz="1800" dirty="0"/>
          </a:p>
        </p:txBody>
      </p:sp>
    </p:spTree>
    <p:extLst>
      <p:ext uri="{BB962C8B-B14F-4D97-AF65-F5344CB8AC3E}">
        <p14:creationId xmlns:p14="http://schemas.microsoft.com/office/powerpoint/2010/main" val="259431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riting an appointment on a paper agenda">
            <a:extLst>
              <a:ext uri="{FF2B5EF4-FFF2-40B4-BE49-F238E27FC236}">
                <a16:creationId xmlns:a16="http://schemas.microsoft.com/office/drawing/2014/main" id="{2B248BB9-C37D-ED64-D1DA-84F03E684B36}"/>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B44D68E-ED12-FB8B-6ACE-A1DA6E29DF89}"/>
              </a:ext>
            </a:extLst>
          </p:cNvPr>
          <p:cNvSpPr>
            <a:spLocks noGrp="1"/>
          </p:cNvSpPr>
          <p:nvPr>
            <p:ph type="title"/>
          </p:nvPr>
        </p:nvSpPr>
        <p:spPr>
          <a:xfrm>
            <a:off x="275257" y="4388619"/>
            <a:ext cx="7377580" cy="1408016"/>
          </a:xfrm>
        </p:spPr>
        <p:txBody>
          <a:bodyPr vert="horz" lIns="91440" tIns="45720" rIns="91440" bIns="45720" rtlCol="0" anchor="b">
            <a:normAutofit/>
          </a:bodyPr>
          <a:lstStyle/>
          <a:p>
            <a:pPr algn="ctr"/>
            <a:r>
              <a:rPr lang="en-US" sz="6000" dirty="0">
                <a:solidFill>
                  <a:schemeClr val="bg1"/>
                </a:solidFill>
              </a:rPr>
              <a:t>GANTT PLANNING</a:t>
            </a:r>
          </a:p>
        </p:txBody>
      </p:sp>
    </p:spTree>
    <p:extLst>
      <p:ext uri="{BB962C8B-B14F-4D97-AF65-F5344CB8AC3E}">
        <p14:creationId xmlns:p14="http://schemas.microsoft.com/office/powerpoint/2010/main" val="318298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66EB2BF7-36B3-CB32-41C9-352B607ABF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768" y="228891"/>
            <a:ext cx="12016232" cy="5212880"/>
          </a:xfrm>
          <a:prstGeom prst="rect">
            <a:avLst/>
          </a:prstGeom>
        </p:spPr>
      </p:pic>
      <p:sp>
        <p:nvSpPr>
          <p:cNvPr id="18" name="Rectangle 17">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701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7" descr="Une image contenant texte, capture d’écran, écran, ordinateur&#10;&#10;Description générée automatiquement">
            <a:extLst>
              <a:ext uri="{FF2B5EF4-FFF2-40B4-BE49-F238E27FC236}">
                <a16:creationId xmlns:a16="http://schemas.microsoft.com/office/drawing/2014/main" id="{ACB47636-6B15-FC8A-80A3-86E24A6FA75D}"/>
              </a:ext>
            </a:extLst>
          </p:cNvPr>
          <p:cNvPicPr>
            <a:picLocks noGrp="1" noChangeAspect="1"/>
          </p:cNvPicPr>
          <p:nvPr>
            <p:ph idx="1"/>
          </p:nvPr>
        </p:nvPicPr>
        <p:blipFill rotWithShape="1">
          <a:blip r:embed="rId2"/>
          <a:srcRect t="4704" r="-1" b="-1"/>
          <a:stretch/>
        </p:blipFill>
        <p:spPr>
          <a:xfrm>
            <a:off x="352751" y="302429"/>
            <a:ext cx="11550506" cy="6053920"/>
          </a:xfrm>
          <a:prstGeom prst="rect">
            <a:avLst/>
          </a:prstGeom>
        </p:spPr>
      </p:pic>
      <p:sp>
        <p:nvSpPr>
          <p:cNvPr id="41" name="Rectangle 40">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20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B5DCDE48-B9AF-D123-AF26-F4432C3859F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Matrice RACI</a:t>
            </a:r>
          </a:p>
        </p:txBody>
      </p:sp>
      <p:sp>
        <p:nvSpPr>
          <p:cNvPr id="18" name="Rectangle 1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70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C4AA7D3-F822-E339-5B20-BC561A0CDA57}"/>
              </a:ext>
            </a:extLst>
          </p:cNvPr>
          <p:cNvSpPr>
            <a:spLocks noGrp="1"/>
          </p:cNvSpPr>
          <p:nvPr>
            <p:ph type="title"/>
          </p:nvPr>
        </p:nvSpPr>
        <p:spPr>
          <a:xfrm>
            <a:off x="841248" y="256032"/>
            <a:ext cx="10506456" cy="1014984"/>
          </a:xfrm>
        </p:spPr>
        <p:txBody>
          <a:bodyPr anchor="b">
            <a:normAutofit/>
          </a:bodyPr>
          <a:lstStyle/>
          <a:p>
            <a:r>
              <a:rPr lang="fr-FR"/>
              <a:t>Les rôles clef du projet</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Espace réservé du contenu 2">
            <a:extLst>
              <a:ext uri="{FF2B5EF4-FFF2-40B4-BE49-F238E27FC236}">
                <a16:creationId xmlns:a16="http://schemas.microsoft.com/office/drawing/2014/main" id="{27D2B446-3EA0-F520-913B-511E3AC8E239}"/>
              </a:ext>
            </a:extLst>
          </p:cNvPr>
          <p:cNvGraphicFramePr>
            <a:graphicFrameLocks noGrp="1"/>
          </p:cNvGraphicFramePr>
          <p:nvPr>
            <p:ph idx="1"/>
            <p:extLst>
              <p:ext uri="{D42A27DB-BD31-4B8C-83A1-F6EECF244321}">
                <p14:modId xmlns:p14="http://schemas.microsoft.com/office/powerpoint/2010/main" val="316251332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2330427"/>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20301B"/>
      </a:dk2>
      <a:lt2>
        <a:srgbClr val="F0F1F3"/>
      </a:lt2>
      <a:accent1>
        <a:srgbClr val="A6A27E"/>
      </a:accent1>
      <a:accent2>
        <a:srgbClr val="97A872"/>
      </a:accent2>
      <a:accent3>
        <a:srgbClr val="8BAA80"/>
      </a:accent3>
      <a:accent4>
        <a:srgbClr val="76AD7E"/>
      </a:accent4>
      <a:accent5>
        <a:srgbClr val="81AA98"/>
      </a:accent5>
      <a:accent6>
        <a:srgbClr val="73A9A8"/>
      </a:accent6>
      <a:hlink>
        <a:srgbClr val="6B72AF"/>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name="Office">
      <a:fillStyleLst>
        <a:solidFill/>
        <a:gradFill rotWithShape="1"/>
        <a:gradFill rotWithShape="1"/>
      </a:fillStyleLst>
      <a:lnStyleLst>
        <a:ln w="6350" cap="flat" cmpd="sng" algn="ctr"/>
        <a:ln w="12700" cap="flat" cmpd="sng" algn="ctr"/>
        <a:ln w="19050" cap="flat" cmpd="sng" algn="ctr"/>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solidFill>
        <a:gradFill rotWithShape="1"/>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133</Words>
  <Application>Microsoft Macintosh PowerPoint</Application>
  <PresentationFormat>Grand écran</PresentationFormat>
  <Paragraphs>21</Paragraphs>
  <Slides>10</Slides>
  <Notes>0</Notes>
  <HiddenSlides>0</HiddenSlides>
  <MMClips>1</MMClips>
  <ScaleCrop>false</ScaleCrop>
  <HeadingPairs>
    <vt:vector size="6" baseType="variant">
      <vt:variant>
        <vt:lpstr>Polices utilisées</vt:lpstr>
      </vt:variant>
      <vt:variant>
        <vt:i4>3</vt:i4>
      </vt:variant>
      <vt:variant>
        <vt:lpstr>Thème</vt:lpstr>
      </vt:variant>
      <vt:variant>
        <vt:i4>2</vt:i4>
      </vt:variant>
      <vt:variant>
        <vt:lpstr>Titres des diapositives</vt:lpstr>
      </vt:variant>
      <vt:variant>
        <vt:i4>10</vt:i4>
      </vt:variant>
    </vt:vector>
  </HeadingPairs>
  <TitlesOfParts>
    <vt:vector size="15" baseType="lpstr">
      <vt:lpstr>Arial</vt:lpstr>
      <vt:lpstr>Calibri</vt:lpstr>
      <vt:lpstr>Neue Haas Grotesk Text Pro</vt:lpstr>
      <vt:lpstr>AccentBoxVTI</vt:lpstr>
      <vt:lpstr>Office Theme</vt:lpstr>
      <vt:lpstr>OC PIZZA </vt:lpstr>
      <vt:lpstr>OC PIZZA</vt:lpstr>
      <vt:lpstr>Méthodologie de projet</vt:lpstr>
      <vt:lpstr>AGILE  &amp; SCRUM </vt:lpstr>
      <vt:lpstr>GANTT PLANNING</vt:lpstr>
      <vt:lpstr>Présentation PowerPoint</vt:lpstr>
      <vt:lpstr>Présentation PowerPoint</vt:lpstr>
      <vt:lpstr>Matrice RACI</vt:lpstr>
      <vt:lpstr>Les rôles clef du projet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Elodie Gage</cp:lastModifiedBy>
  <cp:revision>182</cp:revision>
  <dcterms:created xsi:type="dcterms:W3CDTF">2023-06-14T12:02:00Z</dcterms:created>
  <dcterms:modified xsi:type="dcterms:W3CDTF">2023-06-27T14:24:14Z</dcterms:modified>
</cp:coreProperties>
</file>